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266" r:id="rId5"/>
    <p:sldId id="257" r:id="rId6"/>
    <p:sldId id="256" r:id="rId7"/>
    <p:sldId id="291" r:id="rId8"/>
    <p:sldId id="273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90" r:id="rId23"/>
    <p:sldId id="288" r:id="rId24"/>
    <p:sldId id="292" r:id="rId25"/>
    <p:sldId id="289" r:id="rId26"/>
    <p:sldId id="269" r:id="rId27"/>
    <p:sldId id="258" r:id="rId28"/>
    <p:sldId id="259" r:id="rId29"/>
    <p:sldId id="260" r:id="rId30"/>
    <p:sldId id="270" r:id="rId31"/>
    <p:sldId id="262" r:id="rId32"/>
    <p:sldId id="271" r:id="rId33"/>
    <p:sldId id="272" r:id="rId34"/>
    <p:sldId id="274" r:id="rId3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2E8"/>
    <a:srgbClr val="00A4EB"/>
    <a:srgbClr val="CFC532"/>
    <a:srgbClr val="7E79C8"/>
    <a:srgbClr val="2F8BD9"/>
    <a:srgbClr val="6253A4"/>
    <a:srgbClr val="5E55A7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274" autoAdjust="0"/>
  </p:normalViewPr>
  <p:slideViewPr>
    <p:cSldViewPr snapToGrid="0" showGuides="1">
      <p:cViewPr varScale="1">
        <p:scale>
          <a:sx n="83" d="100"/>
          <a:sy n="83" d="100"/>
        </p:scale>
        <p:origin x="686" y="77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D8C-473F-91FD-A876418816A2}"/>
              </c:ext>
            </c:extLst>
          </c:dPt>
          <c:dPt>
            <c:idx val="1"/>
            <c:bubble3D val="0"/>
            <c:spPr>
              <a:solidFill>
                <a:schemeClr val="accent1"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E0A-4A49-A520-6FB0B0F0044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D8C-473F-91FD-A876418816A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E0A-4A49-A520-6FB0B0F00448}"/>
              </c:ext>
            </c:extLst>
          </c:dPt>
          <c:dPt>
            <c:idx val="4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E0A-4A49-A520-6FB0B0F00448}"/>
              </c:ext>
            </c:extLst>
          </c:dPt>
          <c:dPt>
            <c:idx val="5"/>
            <c:bubble3D val="0"/>
            <c:spPr>
              <a:solidFill>
                <a:schemeClr val="accent2"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E0A-4A49-A520-6FB0B0F00448}"/>
              </c:ext>
            </c:extLst>
          </c:dPt>
          <c:cat>
            <c:strRef>
              <c:f>Sheet1!$A$2:$A$7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30</c:v>
                </c:pt>
                <c:pt idx="1">
                  <c:v>25</c:v>
                </c:pt>
                <c:pt idx="2">
                  <c:v>20</c:v>
                </c:pt>
                <c:pt idx="3">
                  <c:v>10</c:v>
                </c:pt>
                <c:pt idx="4">
                  <c:v>10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0A-4A49-A520-6FB0B0F004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2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21.09.2022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21.09.2022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588" y="1436921"/>
            <a:ext cx="3856365" cy="1517356"/>
          </a:xfrm>
        </p:spPr>
        <p:txBody>
          <a:bodyPr/>
          <a:lstStyle/>
          <a:p>
            <a:r>
              <a:rPr lang="en-US" dirty="0"/>
              <a:t>D.R.E.A.D.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Systems Analysis</a:t>
            </a:r>
            <a:endParaRPr lang="ru-RU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>
            <a:alphaModFix amt="0"/>
          </a:blip>
          <a:srcRect l="15119" r="15119"/>
          <a:stretch/>
        </p:blipFill>
        <p:spPr>
          <a:solidFill>
            <a:srgbClr val="00A2E8"/>
          </a:solidFill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3D2ACB6A-5CAB-3014-1C51-CC680054071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5300" y="4035187"/>
            <a:ext cx="4360112" cy="238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10</a:t>
            </a:fld>
            <a:endParaRPr lang="ru-R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kern="1200" dirty="0">
                <a:latin typeface="+mj-lt"/>
                <a:ea typeface="+mj-ea"/>
                <a:cs typeface="+mj-cs"/>
              </a:rPr>
              <a:t>STORYBOARD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4F9B385-AC5A-1E0E-DA8E-4F38C2537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2926" y="1931438"/>
            <a:ext cx="5157787" cy="421084"/>
          </a:xfrm>
        </p:spPr>
        <p:txBody>
          <a:bodyPr/>
          <a:lstStyle/>
          <a:p>
            <a:r>
              <a:rPr lang="en-US" dirty="0"/>
              <a:t>Leave Room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5F8B2A00-2EF7-584A-B191-C98D783EA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2926" y="2429272"/>
            <a:ext cx="4635037" cy="33875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player will then be able to leave the current area via 3 different exits.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BD1E3C86-D649-5EA7-904E-C78881856C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626685"/>
            <a:ext cx="1402538" cy="7673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387F05-D142-1DF6-6922-726F934312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1996" y="2352522"/>
            <a:ext cx="6158750" cy="34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82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11</a:t>
            </a:fld>
            <a:endParaRPr lang="ru-R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kern="1200" dirty="0">
                <a:latin typeface="+mj-lt"/>
                <a:ea typeface="+mj-ea"/>
                <a:cs typeface="+mj-cs"/>
              </a:rPr>
              <a:t>STORYBOARD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4F9B385-AC5A-1E0E-DA8E-4F38C2537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2926" y="1931438"/>
            <a:ext cx="5157787" cy="421084"/>
          </a:xfrm>
        </p:spPr>
        <p:txBody>
          <a:bodyPr/>
          <a:lstStyle/>
          <a:p>
            <a:r>
              <a:rPr lang="en-US" dirty="0"/>
              <a:t>Checkpoint!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5F8B2A00-2EF7-584A-B191-C98D783EA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2926" y="2429272"/>
            <a:ext cx="4635037" cy="33875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After so many rooms, the player will enter a checkpoint room. The purpose of this room is to create a save point. </a:t>
            </a:r>
          </a:p>
          <a:p>
            <a:pPr marL="0" indent="0">
              <a:buNone/>
            </a:pPr>
            <a:r>
              <a:rPr lang="en-US" dirty="0"/>
              <a:t>The player will also be able to choose between a weapon upgrade, or being healed before continuing to the next room.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2" action="ppaction://hlinksldjump"/>
              </a:rPr>
              <a:t>Loop</a:t>
            </a:r>
            <a:r>
              <a:rPr lang="en-US" dirty="0"/>
              <a:t>!</a:t>
            </a:r>
          </a:p>
          <a:p>
            <a:pPr marL="0" indent="0">
              <a:buNone/>
            </a:pPr>
            <a:r>
              <a:rPr lang="en-US" dirty="0"/>
              <a:t>Repeat enter new biome.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BD1E3C86-D649-5EA7-904E-C78881856C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626685"/>
            <a:ext cx="1402538" cy="7673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387F05-D142-1DF6-6922-726F934312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1996" y="2352522"/>
            <a:ext cx="6158750" cy="34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202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12</a:t>
            </a:fld>
            <a:endParaRPr lang="ru-R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kern="1200" dirty="0">
                <a:latin typeface="+mj-lt"/>
                <a:ea typeface="+mj-ea"/>
                <a:cs typeface="+mj-cs"/>
              </a:rPr>
              <a:t>STORYBOARD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4F9B385-AC5A-1E0E-DA8E-4F38C2537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2926" y="1931438"/>
            <a:ext cx="5157787" cy="421084"/>
          </a:xfrm>
        </p:spPr>
        <p:txBody>
          <a:bodyPr/>
          <a:lstStyle/>
          <a:p>
            <a:r>
              <a:rPr lang="en-US" dirty="0"/>
              <a:t>Boss Fight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5F8B2A00-2EF7-584A-B191-C98D783EA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2926" y="2429272"/>
            <a:ext cx="4635037" cy="33875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After so many checkpoints, the player will encounter a boss monster.</a:t>
            </a:r>
          </a:p>
          <a:p>
            <a:pPr marL="0" indent="0">
              <a:buNone/>
            </a:pPr>
            <a:r>
              <a:rPr lang="en-US" dirty="0"/>
              <a:t>Killing the boss is required to move on.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BD1E3C86-D649-5EA7-904E-C78881856C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626685"/>
            <a:ext cx="1402538" cy="7673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387F05-D142-1DF6-6922-726F934312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1996" y="2352522"/>
            <a:ext cx="6158750" cy="34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579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13</a:t>
            </a:fld>
            <a:endParaRPr lang="ru-R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kern="1200" dirty="0">
                <a:latin typeface="+mj-lt"/>
                <a:ea typeface="+mj-ea"/>
                <a:cs typeface="+mj-cs"/>
              </a:rPr>
              <a:t>STORYBOARD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4F9B385-AC5A-1E0E-DA8E-4F38C2537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2926" y="1931438"/>
            <a:ext cx="5157787" cy="421084"/>
          </a:xfrm>
        </p:spPr>
        <p:txBody>
          <a:bodyPr/>
          <a:lstStyle/>
          <a:p>
            <a:r>
              <a:rPr lang="en-US" dirty="0"/>
              <a:t>Finding the spaceship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5F8B2A00-2EF7-584A-B191-C98D783EA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2926" y="2429272"/>
            <a:ext cx="4635037" cy="33875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player will be able to find the spaceship and repair it.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BD1E3C86-D649-5EA7-904E-C78881856C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626685"/>
            <a:ext cx="1402538" cy="7673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387F05-D142-1DF6-6922-726F934312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1996" y="2352522"/>
            <a:ext cx="6158750" cy="34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756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14</a:t>
            </a:fld>
            <a:endParaRPr lang="ru-R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kern="1200" dirty="0">
                <a:latin typeface="+mj-lt"/>
                <a:ea typeface="+mj-ea"/>
                <a:cs typeface="+mj-cs"/>
              </a:rPr>
              <a:t>STORYBOARD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4F9B385-AC5A-1E0E-DA8E-4F38C2537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2926" y="1931438"/>
            <a:ext cx="5157787" cy="421084"/>
          </a:xfrm>
        </p:spPr>
        <p:txBody>
          <a:bodyPr/>
          <a:lstStyle/>
          <a:p>
            <a:r>
              <a:rPr lang="en-US" dirty="0"/>
              <a:t>End - Leaving the planet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5F8B2A00-2EF7-584A-B191-C98D783EA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2926" y="2429272"/>
            <a:ext cx="4635037" cy="33875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end of the game is the player escaping from the death planet.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BD1E3C86-D649-5EA7-904E-C78881856C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626685"/>
            <a:ext cx="1402538" cy="7673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387F05-D142-1DF6-6922-726F934312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1996" y="2352522"/>
            <a:ext cx="6158750" cy="34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08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15</a:t>
            </a:fld>
            <a:endParaRPr lang="ru-RU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8D8D73D-7A4B-227B-56DF-350C18C6D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70472"/>
            <a:ext cx="10515600" cy="3261644"/>
          </a:xfrm>
          <a:prstGeom prst="rect">
            <a:avLst/>
          </a:prstGeom>
          <a:noFill/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anchor="ctr">
            <a:normAutofit/>
          </a:bodyPr>
          <a:lstStyle/>
          <a:p>
            <a:r>
              <a:rPr lang="en-US" dirty="0"/>
              <a:t>Context Diagram</a:t>
            </a:r>
            <a:endParaRPr lang="ru-RU" dirty="0"/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8355B59D-FEA9-4030-E9E2-C9425A3975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626685"/>
            <a:ext cx="1402538" cy="76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34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16</a:t>
            </a:fld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D8D73D-7A4B-227B-56DF-350C18C6D6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6633" y="1158523"/>
            <a:ext cx="8323918" cy="5434292"/>
          </a:xfrm>
          <a:prstGeom prst="rect">
            <a:avLst/>
          </a:prstGeom>
          <a:noFill/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anchor="ctr">
            <a:normAutofit/>
          </a:bodyPr>
          <a:lstStyle/>
          <a:p>
            <a:r>
              <a:rPr lang="en-US" dirty="0"/>
              <a:t>Diagram 0</a:t>
            </a:r>
            <a:endParaRPr lang="ru-RU" dirty="0"/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8355B59D-FEA9-4030-E9E2-C9425A3975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626685"/>
            <a:ext cx="1402538" cy="76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38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17</a:t>
            </a:fld>
            <a:endParaRPr lang="ru-R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anchor="ctr">
            <a:normAutofit/>
          </a:bodyPr>
          <a:lstStyle/>
          <a:p>
            <a:r>
              <a:rPr lang="en-US" dirty="0"/>
              <a:t>Global Use Case</a:t>
            </a:r>
            <a:endParaRPr lang="ru-RU" dirty="0"/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8355B59D-FEA9-4030-E9E2-C9425A39750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626685"/>
            <a:ext cx="1402538" cy="767346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2D2B3D6-F490-DBA0-A368-C325F6E78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51388"/>
            <a:ext cx="7086600" cy="501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77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Cottages In The Middle Of Beach">
            <a:extLst>
              <a:ext uri="{FF2B5EF4-FFF2-40B4-BE49-F238E27FC236}">
                <a16:creationId xmlns:a16="http://schemas.microsoft.com/office/drawing/2014/main" id="{262D17B0-1557-47A2-A8D6-91730FF9DB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alphaModFix amt="0"/>
          </a:blip>
          <a:srcRect t="33049" b="33049"/>
          <a:stretch/>
        </p:blipFill>
        <p:spPr>
          <a:solidFill>
            <a:srgbClr val="00A4EB"/>
          </a:solidFill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Taylor Martin</a:t>
            </a:r>
            <a:endParaRPr lang="ru-RU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F92ECC-81D7-46DF-AF27-3388655CE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2794101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DCDDDE"/>
                </a:solidFill>
                <a:effectLst/>
                <a:latin typeface="Whitney"/>
              </a:rPr>
              <a:t>Player, Enemies</a:t>
            </a:r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18</a:t>
            </a:fld>
            <a:endParaRPr lang="ru-RU" dirty="0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25F3FB61-36B7-C9EA-184C-096126F37EA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463660"/>
            <a:ext cx="1402538" cy="76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52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19</a:t>
            </a:fld>
            <a:endParaRPr lang="ru-R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kern="1200" dirty="0">
                <a:latin typeface="+mj-lt"/>
                <a:ea typeface="+mj-ea"/>
                <a:cs typeface="+mj-cs"/>
              </a:rPr>
              <a:t>Enemy Use Case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BD1E3C86-D649-5EA7-904E-C78881856C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626685"/>
            <a:ext cx="1402538" cy="767346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0E84DA4-97AA-F83E-9235-589849BD8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64" y="1699491"/>
            <a:ext cx="77724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77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Wooden view desk on ocean's shore">
            <a:extLst>
              <a:ext uri="{FF2B5EF4-FFF2-40B4-BE49-F238E27FC236}">
                <a16:creationId xmlns:a16="http://schemas.microsoft.com/office/drawing/2014/main" id="{60E4B91E-CC99-49A7-B26A-644201DA6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alphaModFix amt="0"/>
          </a:blip>
          <a:srcRect l="24190" r="24190"/>
          <a:stretch/>
        </p:blipFill>
        <p:spPr>
          <a:solidFill>
            <a:srgbClr val="00A2E8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About 513 Studios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093FF-1360-4523-8547-5192EDA8B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Based in Coeur d’Alene, ID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Quality Assurance Manager</a:t>
            </a:r>
          </a:p>
          <a:p>
            <a:pPr lvl="1"/>
            <a:r>
              <a:rPr lang="en-US" dirty="0"/>
              <a:t>Dan Blanchette</a:t>
            </a:r>
          </a:p>
          <a:p>
            <a:r>
              <a:rPr lang="en-US" dirty="0"/>
              <a:t>IT Manager</a:t>
            </a:r>
          </a:p>
          <a:p>
            <a:pPr lvl="1"/>
            <a:r>
              <a:rPr lang="en-US" dirty="0"/>
              <a:t>Jordan Reed</a:t>
            </a:r>
          </a:p>
          <a:p>
            <a:r>
              <a:rPr lang="en-US" dirty="0"/>
              <a:t>Software Architect</a:t>
            </a:r>
          </a:p>
          <a:p>
            <a:pPr lvl="1"/>
            <a:r>
              <a:rPr lang="en-US" dirty="0"/>
              <a:t>Taylor Martin</a:t>
            </a:r>
          </a:p>
          <a:p>
            <a:r>
              <a:rPr lang="en-US" dirty="0"/>
              <a:t>All other management roles</a:t>
            </a:r>
          </a:p>
          <a:p>
            <a:pPr lvl="1"/>
            <a:r>
              <a:rPr lang="en-US" dirty="0"/>
              <a:t>Filled as needed</a:t>
            </a:r>
            <a:endParaRPr lang="ru-RU" dirty="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68E6D44-6789-1E3F-53AF-42F8C62AC15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463660"/>
            <a:ext cx="1402538" cy="76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Cottages In The Middle Of Beach">
            <a:extLst>
              <a:ext uri="{FF2B5EF4-FFF2-40B4-BE49-F238E27FC236}">
                <a16:creationId xmlns:a16="http://schemas.microsoft.com/office/drawing/2014/main" id="{262D17B0-1557-47A2-A8D6-91730FF9DB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alphaModFix amt="0"/>
          </a:blip>
          <a:srcRect t="33049" b="33049"/>
          <a:stretch/>
        </p:blipFill>
        <p:spPr>
          <a:solidFill>
            <a:srgbClr val="00A4EB"/>
          </a:solidFill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Jordan Reed</a:t>
            </a:r>
            <a:endParaRPr lang="ru-RU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F92ECC-81D7-46DF-AF27-3388655CE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2794101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DCDDDE"/>
                </a:solidFill>
                <a:effectLst/>
                <a:latin typeface="Whitney"/>
              </a:rPr>
              <a:t>Items, Weapons</a:t>
            </a:r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20</a:t>
            </a:fld>
            <a:endParaRPr lang="ru-RU" dirty="0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25F3FB61-36B7-C9EA-184C-096126F37EA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463660"/>
            <a:ext cx="1402538" cy="76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371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21</a:t>
            </a:fld>
            <a:endParaRPr lang="ru-R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kern="1200" dirty="0">
                <a:latin typeface="+mj-lt"/>
                <a:ea typeface="+mj-ea"/>
                <a:cs typeface="+mj-cs"/>
              </a:rPr>
              <a:t>Weapon Use Case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BD1E3C86-D649-5EA7-904E-C78881856C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626685"/>
            <a:ext cx="1402538" cy="7673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387F05-D142-1DF6-6922-726F934312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46407" y="1809306"/>
            <a:ext cx="4505666" cy="43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659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Cottages In The Middle Of Beach">
            <a:extLst>
              <a:ext uri="{FF2B5EF4-FFF2-40B4-BE49-F238E27FC236}">
                <a16:creationId xmlns:a16="http://schemas.microsoft.com/office/drawing/2014/main" id="{262D17B0-1557-47A2-A8D6-91730FF9DB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alphaModFix amt="0"/>
          </a:blip>
          <a:srcRect t="33049" b="33049"/>
          <a:stretch/>
        </p:blipFill>
        <p:spPr>
          <a:solidFill>
            <a:srgbClr val="00A4EB"/>
          </a:solidFill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Dan Blanchette</a:t>
            </a:r>
            <a:endParaRPr lang="ru-RU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F92ECC-81D7-46DF-AF27-3388655CE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2794101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DCDDDE"/>
                </a:solidFill>
                <a:effectLst/>
                <a:latin typeface="Whitney"/>
              </a:rPr>
              <a:t>Audio Manager, Level Design</a:t>
            </a:r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22</a:t>
            </a:fld>
            <a:endParaRPr lang="ru-RU" dirty="0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25F3FB61-36B7-C9EA-184C-096126F37EA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463660"/>
            <a:ext cx="1402538" cy="76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16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Scenic View of Beach">
            <a:extLst>
              <a:ext uri="{FF2B5EF4-FFF2-40B4-BE49-F238E27FC236}">
                <a16:creationId xmlns:a16="http://schemas.microsoft.com/office/drawing/2014/main" id="{9AE9B74E-83A6-4E11-8B41-300A1531853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>
            <a:alphaModFix amt="0"/>
          </a:blip>
          <a:srcRect l="26597" r="26597"/>
          <a:stretch/>
        </p:blipFill>
        <p:spPr>
          <a:solidFill>
            <a:srgbClr val="00A2E8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DC636-DB75-49A5-B764-91FF21804D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4944" y="1969306"/>
            <a:ext cx="4367531" cy="524711"/>
          </a:xfrm>
        </p:spPr>
        <p:txBody>
          <a:bodyPr/>
          <a:lstStyle/>
          <a:p>
            <a:r>
              <a:rPr lang="en-US" dirty="0"/>
              <a:t>513 Studios</a:t>
            </a:r>
            <a:endParaRPr lang="ru-RU" dirty="0"/>
          </a:p>
        </p:txBody>
      </p:sp>
      <p:pic>
        <p:nvPicPr>
          <p:cNvPr id="17" name="Picture 16" descr="A picture containing diagram&#10;&#10;Description automatically generated">
            <a:extLst>
              <a:ext uri="{FF2B5EF4-FFF2-40B4-BE49-F238E27FC236}">
                <a16:creationId xmlns:a16="http://schemas.microsoft.com/office/drawing/2014/main" id="{9026D5B4-5C0C-4C72-849C-8C52766F48C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4944" y="5079387"/>
            <a:ext cx="2422835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Boat on sunset sea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t="9439" b="9439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F8E1FB-FE5C-46BC-83C4-88721E70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24</a:t>
            </a:fld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Lorem ipsum dolor sit amet, constituter adipescent elit. Maecenas porttitor congue massa. 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ru-R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amet, constituter adipescent elit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37B0312A-C970-4CA1-A36F-1BB0C930FB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Lorem ipsum dolor sit amet, constituter adipescent elit. Maecenas porttitor congue massa. Fusce posuere, magna sed pulvinar ultricies</a:t>
            </a:r>
          </a:p>
        </p:txBody>
      </p:sp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F92D8-1371-40FE-AB90-C65DFF928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SECTION 1 TITLE</a:t>
            </a:r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5FF61B-147F-4149-9E50-36696641E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25</a:t>
            </a:fld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</a:t>
            </a:r>
            <a:br>
              <a:rPr lang="en-US" dirty="0"/>
            </a:br>
            <a:r>
              <a:rPr lang="en-US" dirty="0"/>
              <a:t>Maecenas porttitor congue massa</a:t>
            </a:r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AB4F18-AE38-4488-9473-A828459DA8A4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SECTION 2 TITLE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CA970E-796E-4258-8457-D1CEF7B4B86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ru-R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63B63A5-075F-4429-8F7A-8E50D34971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r>
              <a:rPr lang="en-US" dirty="0"/>
              <a:t>Lorem ipsum dolor sit amet, consectetuer adipiscing elit. Maecenas porttitor congue massa.</a:t>
            </a:r>
          </a:p>
          <a:p>
            <a:r>
              <a:rPr lang="en-US" dirty="0"/>
              <a:t>Nunc viverra imperdiet enim. Fusce est. Vivamus</a:t>
            </a:r>
            <a:br>
              <a:rPr lang="en-US" dirty="0"/>
            </a:br>
            <a:r>
              <a:rPr lang="en-US" dirty="0"/>
              <a:t>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35004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1AEBC-6D9D-4D30-BB4C-43FE1370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D7EDA2-3620-47DB-BD1A-9C3633AEB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AECDC-7310-4573-BE1D-3F708C83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26</a:t>
            </a:fld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FDBF9-B20C-4919-9CE3-90C6CDC85B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836431"/>
          </a:xfrm>
        </p:spPr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E50F9B-A11D-40B9-B83F-DDF3E10343C1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/>
              <a:t>30%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C8D5B9-69C7-4696-B552-5307926F58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0CA877-BC73-44B2-B723-8023CA00ED00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r>
              <a:rPr lang="en-US" dirty="0"/>
              <a:t>10%</a:t>
            </a:r>
            <a:endParaRPr lang="ru-R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508980-C5CA-4BC3-A366-9BA1490CA43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9D2CE79-7062-4C12-A2AE-683EAD4CCE0C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r>
              <a:rPr lang="en-US" dirty="0"/>
              <a:t>25%</a:t>
            </a:r>
            <a:endParaRPr lang="ru-R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5FB3E19-7A7E-47B8-A21F-09F559854C8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F800B5B-000C-40A0-984E-296FEF26F894}"/>
              </a:ext>
            </a:extLst>
          </p:cNvPr>
          <p:cNvSpPr>
            <a:spLocks noGrp="1"/>
          </p:cNvSpPr>
          <p:nvPr>
            <p:ph type="body" idx="26"/>
          </p:nvPr>
        </p:nvSpPr>
        <p:spPr/>
        <p:txBody>
          <a:bodyPr/>
          <a:lstStyle/>
          <a:p>
            <a:r>
              <a:rPr lang="en-US" dirty="0"/>
              <a:t>10%</a:t>
            </a:r>
            <a:endParaRPr lang="ru-RU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C76F4DF-E770-433B-A99B-E75E3AD5B84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DFECF88-E632-4781-8739-84E6E892DC4D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/>
              <a:t>20%</a:t>
            </a:r>
            <a:endParaRPr lang="ru-R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1D0B53C-EBAB-4000-8108-72EE7F62A93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685F4B4-4174-4802-8880-EBF24FC23D34}"/>
              </a:ext>
            </a:extLst>
          </p:cNvPr>
          <p:cNvSpPr>
            <a:spLocks noGrp="1"/>
          </p:cNvSpPr>
          <p:nvPr>
            <p:ph type="body" idx="30"/>
          </p:nvPr>
        </p:nvSpPr>
        <p:spPr/>
        <p:txBody>
          <a:bodyPr/>
          <a:lstStyle/>
          <a:p>
            <a:r>
              <a:rPr lang="en-US" dirty="0"/>
              <a:t>5%</a:t>
            </a:r>
            <a:endParaRPr lang="ru-R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4A8CDE2-952B-4BD3-A740-DF54D4C7E84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graphicFrame>
        <p:nvGraphicFramePr>
          <p:cNvPr id="21" name="Chart Placeholder 20" descr="Pie chart">
            <a:extLst>
              <a:ext uri="{FF2B5EF4-FFF2-40B4-BE49-F238E27FC236}">
                <a16:creationId xmlns:a16="http://schemas.microsoft.com/office/drawing/2014/main" id="{093B88E5-E854-483F-A761-6A39AF1AE58A}"/>
              </a:ext>
            </a:extLst>
          </p:cNvPr>
          <p:cNvGraphicFramePr>
            <a:graphicFrameLocks noGrp="1"/>
          </p:cNvGraphicFramePr>
          <p:nvPr>
            <p:ph type="chart" sz="quarter" idx="32"/>
            <p:extLst>
              <p:ext uri="{D42A27DB-BD31-4B8C-83A1-F6EECF244321}">
                <p14:modId xmlns:p14="http://schemas.microsoft.com/office/powerpoint/2010/main" val="2684824177"/>
              </p:ext>
            </p:extLst>
          </p:nvPr>
        </p:nvGraphicFramePr>
        <p:xfrm>
          <a:off x="798795" y="1087668"/>
          <a:ext cx="4509470" cy="4594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3" name="Oval 22" descr="Circle shape">
            <a:extLst>
              <a:ext uri="{FF2B5EF4-FFF2-40B4-BE49-F238E27FC236}">
                <a16:creationId xmlns:a16="http://schemas.microsoft.com/office/drawing/2014/main" id="{C3485789-E496-4110-A15B-8E4775849942}"/>
              </a:ext>
            </a:extLst>
          </p:cNvPr>
          <p:cNvSpPr/>
          <p:nvPr/>
        </p:nvSpPr>
        <p:spPr>
          <a:xfrm>
            <a:off x="5732367" y="3774029"/>
            <a:ext cx="384048" cy="384048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24" name="Oval 23" descr="Circle shape">
            <a:extLst>
              <a:ext uri="{FF2B5EF4-FFF2-40B4-BE49-F238E27FC236}">
                <a16:creationId xmlns:a16="http://schemas.microsoft.com/office/drawing/2014/main" id="{FC7368B7-D4B3-45CE-95D8-0AA892A56116}"/>
              </a:ext>
            </a:extLst>
          </p:cNvPr>
          <p:cNvSpPr/>
          <p:nvPr/>
        </p:nvSpPr>
        <p:spPr>
          <a:xfrm>
            <a:off x="7671881" y="3774029"/>
            <a:ext cx="384048" cy="384048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25" name="Oval 24" descr="Circle shape">
            <a:extLst>
              <a:ext uri="{FF2B5EF4-FFF2-40B4-BE49-F238E27FC236}">
                <a16:creationId xmlns:a16="http://schemas.microsoft.com/office/drawing/2014/main" id="{CB3E6EAD-AA8B-4D6A-B852-670A3BE077FA}"/>
              </a:ext>
            </a:extLst>
          </p:cNvPr>
          <p:cNvSpPr/>
          <p:nvPr/>
        </p:nvSpPr>
        <p:spPr>
          <a:xfrm>
            <a:off x="9611395" y="3774029"/>
            <a:ext cx="384048" cy="384048"/>
          </a:xfrm>
          <a:prstGeom prst="ellipse">
            <a:avLst/>
          </a:pr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9" name="Oval 18" descr="Circle shape">
            <a:extLst>
              <a:ext uri="{FF2B5EF4-FFF2-40B4-BE49-F238E27FC236}">
                <a16:creationId xmlns:a16="http://schemas.microsoft.com/office/drawing/2014/main" id="{74F8D4E4-1B47-416C-9A28-44D029B05DF3}"/>
              </a:ext>
            </a:extLst>
          </p:cNvPr>
          <p:cNvSpPr/>
          <p:nvPr/>
        </p:nvSpPr>
        <p:spPr>
          <a:xfrm>
            <a:off x="5732392" y="4506094"/>
            <a:ext cx="384048" cy="384048"/>
          </a:xfrm>
          <a:prstGeom prst="ellipse">
            <a:avLst/>
          </a:prstGeom>
          <a:solidFill>
            <a:schemeClr val="accent4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20" name="Oval 19" descr="Circle shape">
            <a:extLst>
              <a:ext uri="{FF2B5EF4-FFF2-40B4-BE49-F238E27FC236}">
                <a16:creationId xmlns:a16="http://schemas.microsoft.com/office/drawing/2014/main" id="{46B993A4-B156-41FD-9B95-16911035EAA1}"/>
              </a:ext>
            </a:extLst>
          </p:cNvPr>
          <p:cNvSpPr/>
          <p:nvPr/>
        </p:nvSpPr>
        <p:spPr>
          <a:xfrm>
            <a:off x="7671906" y="4506094"/>
            <a:ext cx="384048" cy="384048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22" name="Oval 21" descr="Circle shape">
            <a:extLst>
              <a:ext uri="{FF2B5EF4-FFF2-40B4-BE49-F238E27FC236}">
                <a16:creationId xmlns:a16="http://schemas.microsoft.com/office/drawing/2014/main" id="{F25A7B72-F802-4A5B-9C15-E6092A747BDA}"/>
              </a:ext>
            </a:extLst>
          </p:cNvPr>
          <p:cNvSpPr/>
          <p:nvPr/>
        </p:nvSpPr>
        <p:spPr>
          <a:xfrm>
            <a:off x="9611420" y="4506094"/>
            <a:ext cx="384048" cy="384048"/>
          </a:xfrm>
          <a:prstGeom prst="ellipse">
            <a:avLst/>
          </a:prstGeom>
          <a:solidFill>
            <a:schemeClr val="accent2">
              <a:alpha val="5000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6157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5D49-E249-409D-B751-A559433D9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ADED37-21C3-4250-BD9E-659F018A7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DFB08-8A98-4B84-945E-34868D1E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27</a:t>
            </a:fld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546E56-D449-4019-86AD-4F0D3A1474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8357" y="3252275"/>
            <a:ext cx="2829243" cy="1846732"/>
          </a:xfrm>
        </p:spPr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</a:t>
            </a:r>
            <a:endParaRPr lang="ru-RU" dirty="0"/>
          </a:p>
        </p:txBody>
      </p:sp>
      <p:graphicFrame>
        <p:nvGraphicFramePr>
          <p:cNvPr id="7" name="Table Placeholder 6">
            <a:extLst>
              <a:ext uri="{FF2B5EF4-FFF2-40B4-BE49-F238E27FC236}">
                <a16:creationId xmlns:a16="http://schemas.microsoft.com/office/drawing/2014/main" id="{59C411DD-E4B1-441B-AB81-A9445E90878D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4223577849"/>
              </p:ext>
            </p:extLst>
          </p:nvPr>
        </p:nvGraphicFramePr>
        <p:xfrm>
          <a:off x="4378450" y="1493838"/>
          <a:ext cx="6912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6000">
                  <a:extLst>
                    <a:ext uri="{9D8B030D-6E8A-4147-A177-3AD203B41FA5}">
                      <a16:colId xmlns:a16="http://schemas.microsoft.com/office/drawing/2014/main" val="3413721457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2742567690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529259489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1743817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sz="12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n-lt"/>
                        </a:rPr>
                        <a:t>20XX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n-lt"/>
                        </a:rPr>
                        <a:t>20XX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n-lt"/>
                        </a:rPr>
                        <a:t>20XX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388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1,600,000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84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16,000,000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49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94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60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450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9252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1,687,500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9,600,000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21,600,000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099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562,500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10,800,000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178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281,250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4,320,000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8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7,593,750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52,800,000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187,920,000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294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3840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Colorful cliff city near ocean shore">
            <a:extLst>
              <a:ext uri="{FF2B5EF4-FFF2-40B4-BE49-F238E27FC236}">
                <a16:creationId xmlns:a16="http://schemas.microsoft.com/office/drawing/2014/main" id="{74ED1216-A221-4C9B-B39B-71A3E4D9E40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3230" b="13230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DD1C66-8B88-4FDA-AFA7-4549E3100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DF80CF-7487-45BD-99FF-6CB18AC1C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E29B3-D5FF-478A-848A-934E75A4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28</a:t>
            </a:fld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BA5B48-F9FF-45FC-A3F7-5CEF9A0129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53602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dia Placeholder 1" descr="Video">
            <a:extLst>
              <a:ext uri="{FF2B5EF4-FFF2-40B4-BE49-F238E27FC236}">
                <a16:creationId xmlns:a16="http://schemas.microsoft.com/office/drawing/2014/main" id="{531D7866-D98C-4600-BEC4-FCE6295FAD25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/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45DB45-A744-4939-A7FE-863B69ECE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29</a:t>
            </a:fld>
            <a:endParaRPr lang="ru-R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Lorem ipsum dolor sit amet, consectetuer adipiscing elit. Maecenas porttitor congue massa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5796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Cottages In The Middle Of Beach">
            <a:extLst>
              <a:ext uri="{FF2B5EF4-FFF2-40B4-BE49-F238E27FC236}">
                <a16:creationId xmlns:a16="http://schemas.microsoft.com/office/drawing/2014/main" id="{262D17B0-1557-47A2-A8D6-91730FF9DB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alphaModFix amt="0"/>
          </a:blip>
          <a:srcRect t="33049" b="33049"/>
          <a:stretch/>
        </p:blipFill>
        <p:spPr>
          <a:solidFill>
            <a:srgbClr val="00A4EB"/>
          </a:solidFill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About D.R.E.A.D.</a:t>
            </a:r>
            <a:endParaRPr lang="ru-RU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F92ECC-81D7-46DF-AF27-3388655CE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2794101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DCDDDE"/>
                </a:solidFill>
                <a:effectLst/>
                <a:latin typeface="Whitney"/>
              </a:rPr>
              <a:t>Destroy Ravenous Extraterrestrials And Depart</a:t>
            </a:r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</a:t>
            </a:fld>
            <a:endParaRPr lang="ru-RU" dirty="0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25F3FB61-36B7-C9EA-184C-096126F37EA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463660"/>
            <a:ext cx="1402538" cy="76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11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30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rgbClr val="0070C0"/>
                </a:solidFill>
              </a:rPr>
              <a:t>Template Editing Instructions and Feedback</a:t>
            </a: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31</a:t>
            </a:fld>
            <a:endParaRPr lang="ru-R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Storyboard description</a:t>
            </a:r>
            <a:endParaRPr lang="ru-RU" dirty="0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D729057C-EFE9-0C91-1D14-B9FDB76A754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626685"/>
            <a:ext cx="1402538" cy="767346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08230B8D-87AE-91CC-EDE5-15A5F3CE7542}"/>
              </a:ext>
            </a:extLst>
          </p:cNvPr>
          <p:cNvSpPr txBox="1">
            <a:spLocks/>
          </p:cNvSpPr>
          <p:nvPr/>
        </p:nvSpPr>
        <p:spPr>
          <a:xfrm>
            <a:off x="257820" y="413132"/>
            <a:ext cx="9144000" cy="43718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STORYBOARD SLIDES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54A849-48BE-7DEC-630F-F640A09935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7820" y="1749182"/>
            <a:ext cx="5479668" cy="30539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91BA11-89EC-F6C5-E93E-6D06B262BD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72613" y="1749182"/>
            <a:ext cx="5479668" cy="305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042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Goal of 513 Studios</a:t>
            </a:r>
            <a:endParaRPr lang="ru-RU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F92ECC-81D7-46DF-AF27-3388655CE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2794101"/>
          </a:xfrm>
        </p:spPr>
        <p:txBody>
          <a:bodyPr>
            <a:normAutofit/>
          </a:bodyPr>
          <a:lstStyle/>
          <a:p>
            <a:r>
              <a:rPr lang="en-CA" sz="14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Our goal at 513 Studios is to provide a quality product while maintaining its affordability for the consumer. </a:t>
            </a: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</a:t>
            </a:fld>
            <a:endParaRPr lang="ru-RU" dirty="0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25F3FB61-36B7-C9EA-184C-096126F37EA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463660"/>
            <a:ext cx="1402538" cy="76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709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5</a:t>
            </a:fld>
            <a:endParaRPr lang="ru-R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kern="1200" dirty="0">
                <a:latin typeface="+mj-lt"/>
                <a:ea typeface="+mj-ea"/>
                <a:cs typeface="+mj-cs"/>
              </a:rPr>
              <a:t>STORYBOARD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4F9B385-AC5A-1E0E-DA8E-4F38C2537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2926" y="1931438"/>
            <a:ext cx="5157787" cy="421084"/>
          </a:xfrm>
        </p:spPr>
        <p:txBody>
          <a:bodyPr/>
          <a:lstStyle/>
          <a:p>
            <a:r>
              <a:rPr lang="en-US" dirty="0"/>
              <a:t>Start - Crash Land on Planet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5F8B2A00-2EF7-584A-B191-C98D783EA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2926" y="2429272"/>
            <a:ext cx="4635037" cy="33875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This is the start of the game. The player will see a cut scene of a spaceship crash landing on a planet.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BD1E3C86-D649-5EA7-904E-C78881856C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626685"/>
            <a:ext cx="1402538" cy="7673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387F05-D142-1DF6-6922-726F934312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3425" y="2352522"/>
            <a:ext cx="6215892" cy="34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6</a:t>
            </a:fld>
            <a:endParaRPr lang="ru-R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kern="1200" dirty="0">
                <a:latin typeface="+mj-lt"/>
                <a:ea typeface="+mj-ea"/>
                <a:cs typeface="+mj-cs"/>
              </a:rPr>
              <a:t>STORYBOARD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4F9B385-AC5A-1E0E-DA8E-4F38C2537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2926" y="1931438"/>
            <a:ext cx="5157787" cy="421084"/>
          </a:xfrm>
        </p:spPr>
        <p:txBody>
          <a:bodyPr/>
          <a:lstStyle/>
          <a:p>
            <a:r>
              <a:rPr lang="en-US" dirty="0"/>
              <a:t>Entering a new biome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5F8B2A00-2EF7-584A-B191-C98D783EA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2926" y="2429272"/>
            <a:ext cx="4635037" cy="33875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This is the start of a new area for the player to enter.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is the beginning of the loop.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BD1E3C86-D649-5EA7-904E-C78881856C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626685"/>
            <a:ext cx="1402538" cy="7673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387F05-D142-1DF6-6922-726F934312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1996" y="2352522"/>
            <a:ext cx="6158750" cy="34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603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7</a:t>
            </a:fld>
            <a:endParaRPr lang="ru-R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kern="1200" dirty="0">
                <a:latin typeface="+mj-lt"/>
                <a:ea typeface="+mj-ea"/>
                <a:cs typeface="+mj-cs"/>
              </a:rPr>
              <a:t>STORYBOARD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4F9B385-AC5A-1E0E-DA8E-4F38C2537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2926" y="1931438"/>
            <a:ext cx="5157787" cy="421084"/>
          </a:xfrm>
        </p:spPr>
        <p:txBody>
          <a:bodyPr/>
          <a:lstStyle/>
          <a:p>
            <a:r>
              <a:rPr lang="en-US" dirty="0"/>
              <a:t>Battle through the room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5F8B2A00-2EF7-584A-B191-C98D783EA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2926" y="2429272"/>
            <a:ext cx="4635037" cy="33875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Enemies start spawning, as well as a weapon and ammo. The player must defeat the enemies in order to escape and survive.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BD1E3C86-D649-5EA7-904E-C78881856C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626685"/>
            <a:ext cx="1402538" cy="7673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387F05-D142-1DF6-6922-726F934312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1996" y="2352522"/>
            <a:ext cx="6158750" cy="34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09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8</a:t>
            </a:fld>
            <a:endParaRPr lang="ru-R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kern="1200" dirty="0">
                <a:latin typeface="+mj-lt"/>
                <a:ea typeface="+mj-ea"/>
                <a:cs typeface="+mj-cs"/>
              </a:rPr>
              <a:t>STORYBOARD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4F9B385-AC5A-1E0E-DA8E-4F38C2537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2926" y="1931438"/>
            <a:ext cx="5157787" cy="421084"/>
          </a:xfrm>
        </p:spPr>
        <p:txBody>
          <a:bodyPr/>
          <a:lstStyle/>
          <a:p>
            <a:r>
              <a:rPr lang="en-US" dirty="0"/>
              <a:t>Get new weapon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5F8B2A00-2EF7-584A-B191-C98D783EA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2926" y="2429272"/>
            <a:ext cx="4635037" cy="33875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Player is able to get a new, better weapon after defeating the enemies.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BD1E3C86-D649-5EA7-904E-C78881856C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626685"/>
            <a:ext cx="1402538" cy="7673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387F05-D142-1DF6-6922-726F934312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1996" y="2352522"/>
            <a:ext cx="6158750" cy="34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45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9</a:t>
            </a:fld>
            <a:endParaRPr lang="ru-R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kern="1200" dirty="0">
                <a:latin typeface="+mj-lt"/>
                <a:ea typeface="+mj-ea"/>
                <a:cs typeface="+mj-cs"/>
              </a:rPr>
              <a:t>STORYBOARD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4F9B385-AC5A-1E0E-DA8E-4F38C2537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2926" y="1931438"/>
            <a:ext cx="5157787" cy="421084"/>
          </a:xfrm>
        </p:spPr>
        <p:txBody>
          <a:bodyPr/>
          <a:lstStyle/>
          <a:p>
            <a:r>
              <a:rPr lang="en-US" dirty="0"/>
              <a:t>Get spare parts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5F8B2A00-2EF7-584A-B191-C98D783EA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2926" y="2429272"/>
            <a:ext cx="4635037" cy="33875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enemies will also drop a spare part for the spaceship. These will be required to fix the ship in order to leave.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BD1E3C86-D649-5EA7-904E-C78881856C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626685"/>
            <a:ext cx="1402538" cy="7673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387F05-D142-1DF6-6922-726F934312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1996" y="2352522"/>
            <a:ext cx="6158750" cy="34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62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2024DF7-0783-4549-86B7-A48B29FBA9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</TotalTime>
  <Words>823</Words>
  <Application>Microsoft Office PowerPoint</Application>
  <PresentationFormat>Widescreen</PresentationFormat>
  <Paragraphs>182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Century Gothic</vt:lpstr>
      <vt:lpstr>Whitney</vt:lpstr>
      <vt:lpstr>Office Theme</vt:lpstr>
      <vt:lpstr>D.R.E.A.D.</vt:lpstr>
      <vt:lpstr>About 513 Studios</vt:lpstr>
      <vt:lpstr>About D.R.E.A.D.</vt:lpstr>
      <vt:lpstr>The Goal of 513 Studios</vt:lpstr>
      <vt:lpstr>STORYBOARD</vt:lpstr>
      <vt:lpstr>STORYBOARD</vt:lpstr>
      <vt:lpstr>STORYBOARD</vt:lpstr>
      <vt:lpstr>STORYBOARD</vt:lpstr>
      <vt:lpstr>STORYBOARD</vt:lpstr>
      <vt:lpstr>STORYBOARD</vt:lpstr>
      <vt:lpstr>STORYBOARD</vt:lpstr>
      <vt:lpstr>STORYBOARD</vt:lpstr>
      <vt:lpstr>STORYBOARD</vt:lpstr>
      <vt:lpstr>STORYBOARD</vt:lpstr>
      <vt:lpstr>Context Diagram</vt:lpstr>
      <vt:lpstr>Diagram 0</vt:lpstr>
      <vt:lpstr>Global Use Case</vt:lpstr>
      <vt:lpstr>Taylor Martin</vt:lpstr>
      <vt:lpstr>Enemy Use Case</vt:lpstr>
      <vt:lpstr>Jordan Reed</vt:lpstr>
      <vt:lpstr>Weapon Use Case</vt:lpstr>
      <vt:lpstr>Dan Blanchette</vt:lpstr>
      <vt:lpstr>THANK YOU!</vt:lpstr>
      <vt:lpstr>TEXT LAYOUT 02</vt:lpstr>
      <vt:lpstr>COMPARISON</vt:lpstr>
      <vt:lpstr>CHART SLIDE</vt:lpstr>
      <vt:lpstr>TABLE SLIDE</vt:lpstr>
      <vt:lpstr>BIG IMAGE</vt:lpstr>
      <vt:lpstr>Lorem ipsum dolor sit amet, consectetuer adipiscing elit. Maecenas porttitor congue massa</vt:lpstr>
      <vt:lpstr>Customize this Template</vt:lpstr>
      <vt:lpstr>Storyboard description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D.R.E.A.D.</dc:title>
  <dc:creator>Jordan Reed</dc:creator>
  <cp:lastModifiedBy>Martin, Taylor (mart8517@vandals.uidaho.edu)</cp:lastModifiedBy>
  <cp:revision>8</cp:revision>
  <dcterms:created xsi:type="dcterms:W3CDTF">2022-09-19T03:19:26Z</dcterms:created>
  <dcterms:modified xsi:type="dcterms:W3CDTF">2022-09-21T23:31:11Z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